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Amatic SC"/>
      <p:regular r:id="rId61"/>
      <p:bold r:id="rId62"/>
    </p:embeddedFont>
    <p:embeddedFont>
      <p:font typeface="Source Code Pro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16D36C0-49D2-4987-B20D-39F7F3F8290A}">
  <a:tblStyle styleId="{A16D36C0-49D2-4987-B20D-39F7F3F829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maticSC-bold.fntdata"/><Relationship Id="rId61" Type="http://schemas.openxmlformats.org/officeDocument/2006/relationships/font" Target="fonts/AmaticSC-regular.fntdata"/><Relationship Id="rId20" Type="http://schemas.openxmlformats.org/officeDocument/2006/relationships/slide" Target="slides/slide14.xml"/><Relationship Id="rId64" Type="http://schemas.openxmlformats.org/officeDocument/2006/relationships/font" Target="fonts/SourceCodePro-bold.fntdata"/><Relationship Id="rId63" Type="http://schemas.openxmlformats.org/officeDocument/2006/relationships/font" Target="fonts/SourceCodePro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384e59e6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384e59e6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3df70cee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3df70cee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384e59e60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384e59e60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3df70ce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3df70ce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dd539d3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dd539d3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4dd539d3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4dd539d3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3df70ce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3df70ce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51af2744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51af2744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51af274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51af274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1af2744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1af2744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49b7525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49b7525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51af2744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51af2744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51af2744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51af2744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8f5725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8f5725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51af274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51af274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51af2744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51af2744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dd539d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dd539d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51af2744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51af2744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1af2744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1af2744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51af2744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51af2744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3df70cee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3df70cee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384e59e6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384e59e6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384e59e60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384e59e60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384e59e6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384e59e6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dd539d3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dd539d3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4dd539d3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4dd539d3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4dd539d3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4dd539d3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4dd539d3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4dd539d3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51af2744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51af2744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51af2744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51af2744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51af2744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51af2744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51af2744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51af2744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384e59e6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384e59e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51af2744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51af2744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1af2744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1af2744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1af2744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51af2744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51af2744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51af2744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51af2744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51af2744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3df70ce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3df70ce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3f1c862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3f1c862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384e59e6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384e59e6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3df70cee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3df70cee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384e59e6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384e59e6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384e59e6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384e59e6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3df70ce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3df70ce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3df70cee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3df70cee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384e59e6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384e59e6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384e59e6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384e59e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3df70ce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3df70ce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4dd539d3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4dd539d3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384e59e6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384e59e6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84e59e60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84e59e60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384e59e60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384e59e60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jobs.dou.ua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hqxQ-5uBH5EpdzGdZcHFsyIaLwuS2EXb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jobs.dou.ua/trends/" TargetMode="External"/><Relationship Id="rId4" Type="http://schemas.openxmlformats.org/officeDocument/2006/relationships/hyperlink" Target="https://jobs.dou.ua/trends/" TargetMode="External"/><Relationship Id="rId5" Type="http://schemas.openxmlformats.org/officeDocument/2006/relationships/hyperlink" Target="https://jobs.dou.ua/" TargetMode="External"/><Relationship Id="rId6" Type="http://schemas.openxmlformats.org/officeDocument/2006/relationships/hyperlink" Target="https://plugins.gradle.org/plugin/com.google.protobuf" TargetMode="External"/><Relationship Id="rId7" Type="http://schemas.openxmlformats.org/officeDocument/2006/relationships/hyperlink" Target="https://plugins.gradle.org/plugin/com.google.protobu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jobs.dou.ua/" TargetMode="External"/><Relationship Id="rId4" Type="http://schemas.openxmlformats.org/officeDocument/2006/relationships/hyperlink" Target="https://jobs.dou.ua/" TargetMode="External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lqCdcfKm0DWk4XNGpbr4w9kfmy0DQBB6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u.wikipedia.org/wiki/%D0%9A%D0%BE%D0%BC%D0%BF%D1%8C%D1%8E%D1%82%D0%B5%D1%80%D0%BD%D0%B0%D1%8F_%D0%BF%D1%80%D0%BE%D0%B3%D1%80%D0%B0%D0%BC%D0%BC%D0%B0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animevost.org/" TargetMode="External"/><Relationship Id="rId4" Type="http://schemas.openxmlformats.org/officeDocument/2006/relationships/hyperlink" Target="http://animevost.org/" TargetMode="External"/><Relationship Id="rId5" Type="http://schemas.openxmlformats.org/officeDocument/2006/relationships/hyperlink" Target="http://animevost.org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jobs.dou.ua/vacancies/?category=Java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actus.kh.ua/158-naushniki-i-garnitury?orderby=quantity&amp;orderway=desc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tart.spring.io/" TargetMode="External"/><Relationship Id="rId4" Type="http://schemas.openxmlformats.org/officeDocument/2006/relationships/hyperlink" Target="https://developers.google.com/protocol-buffers/docs/javatutorial" TargetMode="External"/><Relationship Id="rId5" Type="http://schemas.openxmlformats.org/officeDocument/2006/relationships/hyperlink" Target="http://iczn.org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tart.spring.io/" TargetMode="External"/><Relationship Id="rId4" Type="http://schemas.openxmlformats.org/officeDocument/2006/relationships/hyperlink" Target="https://start.spring.io/" TargetMode="External"/><Relationship Id="rId5" Type="http://schemas.openxmlformats.org/officeDocument/2006/relationships/hyperlink" Target="https://start.spring.io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evelopers.google.com/protocol-buffers/docs/javatutorial" TargetMode="External"/><Relationship Id="rId4" Type="http://schemas.openxmlformats.org/officeDocument/2006/relationships/hyperlink" Target="https://developers.google.com/protocol-buffers/docs/javatutorial" TargetMode="External"/><Relationship Id="rId5" Type="http://schemas.openxmlformats.org/officeDocument/2006/relationships/hyperlink" Target="https://developers.google.com/" TargetMode="External"/><Relationship Id="rId6" Type="http://schemas.openxmlformats.org/officeDocument/2006/relationships/hyperlink" Target="https://developers.google.com/protocol-buffers/docs/javatutoria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iczn.org/" TargetMode="External"/><Relationship Id="rId4" Type="http://schemas.openxmlformats.org/officeDocument/2006/relationships/hyperlink" Target="http://iczn.org/scratchpads-front?destination=scratchpads-front" TargetMode="External"/><Relationship Id="rId5" Type="http://schemas.openxmlformats.org/officeDocument/2006/relationships/hyperlink" Target="http://iczn.org/scratchpads-front?destination=scratchpads-front" TargetMode="External"/><Relationship Id="rId6" Type="http://schemas.openxmlformats.org/officeDocument/2006/relationships/hyperlink" Target="http://iczn.org/" TargetMode="External"/><Relationship Id="rId7" Type="http://schemas.openxmlformats.org/officeDocument/2006/relationships/hyperlink" Target="http://iczn.org/scratchpads-front?destination=scratchpads-front" TargetMode="External"/><Relationship Id="rId8" Type="http://schemas.openxmlformats.org/officeDocument/2006/relationships/hyperlink" Target="http://iczn.org/scratchpads-front?destination=scratchpads-fron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jobs.dou.ua/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4" Type="http://schemas.openxmlformats.org/officeDocument/2006/relationships/hyperlink" Target="https://ru.wikipedia.org/wiki/%D0%9F%D1%80%D0%BE%D1%86%D0%B5%D0%B4%D1%83%D1%80%D0%B0_(%D0%BF%D1%80%D0%BE%D0%B3%D1%80%D0%B0%D0%BC%D0%BC%D0%B8%D1%80%D0%BE%D0%B2%D0%B0%D0%BD%D0%B8%D0%B5)" TargetMode="External"/><Relationship Id="rId5" Type="http://schemas.openxmlformats.org/officeDocument/2006/relationships/hyperlink" Target="https://ru.wikipedia.org/wiki/%D0%A4%D1%83%D0%BD%D0%BA%D1%86%D0%B8%D1%8F_(%D0%BF%D1%80%D0%BE%D0%B3%D1%80%D0%B0%D0%BC%D0%BC%D0%B8%D1%80%D0%BE%D0%B2%D0%B0%D0%BD%D0%B8%D0%B5)" TargetMode="External"/><Relationship Id="rId6" Type="http://schemas.openxmlformats.org/officeDocument/2006/relationships/hyperlink" Target="https://ru.wikipedia.org/wiki/%D0%A1%D1%82%D1%80%D1%83%D0%BA%D1%82%D1%83%D1%80%D0%B0_(%D0%BF%D1%80%D0%BE%D0%B3%D1%80%D0%B0%D0%BC%D0%BC%D0%B8%D1%80%D0%BE%D0%B2%D0%B0%D0%BD%D0%B8%D0%B5)" TargetMode="External"/><Relationship Id="rId7" Type="http://schemas.openxmlformats.org/officeDocument/2006/relationships/hyperlink" Target="https://ru.wikipedia.org/wiki/%D0%9A%D0%BE%D0%BD%D1%81%D1%82%D0%B0%D0%BD%D1%82%D0%B0_(%D0%BF%D1%80%D0%BE%D0%B3%D1%80%D0%B0%D0%BC%D0%BC%D0%B8%D1%80%D0%BE%D0%B2%D0%B0%D0%BD%D0%B8%D0%B5)" TargetMode="External"/><Relationship Id="rId8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animevost.org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start.spring.io/" TargetMode="External"/><Relationship Id="rId4" Type="http://schemas.openxmlformats.org/officeDocument/2006/relationships/hyperlink" Target="https://developers.google.com/protocol-buffers/docs/javatutorial" TargetMode="External"/><Relationship Id="rId5" Type="http://schemas.openxmlformats.org/officeDocument/2006/relationships/hyperlink" Target="http://iczn.org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start.spring.io/" TargetMode="External"/><Relationship Id="rId4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evelopers.google.com/protocol-buffers/docs/javatutorial" TargetMode="External"/><Relationship Id="rId4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iczn.org/" TargetMode="External"/><Relationship Id="rId4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secl.com.ua/article_rest_api_web.htm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w3.org/TR/soap12/" TargetMode="External"/><Relationship Id="rId4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nordicapis.com/rest-vs-soap-nordic-apis-infographic-comparison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getpostman.com/" TargetMode="External"/><Relationship Id="rId4" Type="http://schemas.openxmlformats.org/officeDocument/2006/relationships/hyperlink" Target="http://jmeter.apache.org/" TargetMode="External"/><Relationship Id="rId11" Type="http://schemas.openxmlformats.org/officeDocument/2006/relationships/image" Target="../media/image38.jpg"/><Relationship Id="rId10" Type="http://schemas.openxmlformats.org/officeDocument/2006/relationships/image" Target="../media/image22.png"/><Relationship Id="rId9" Type="http://schemas.openxmlformats.org/officeDocument/2006/relationships/image" Target="../media/image24.png"/><Relationship Id="rId5" Type="http://schemas.openxmlformats.org/officeDocument/2006/relationships/hyperlink" Target="http://www.telerik.com/download/fiddler" TargetMode="External"/><Relationship Id="rId6" Type="http://schemas.openxmlformats.org/officeDocument/2006/relationships/hyperlink" Target="http://sourceforge.net/projects/soapui/" TargetMode="External"/><Relationship Id="rId7" Type="http://schemas.openxmlformats.org/officeDocument/2006/relationships/hyperlink" Target="https://chrome.google.com/webstore/detail/advanced-rest-client/hgmloofddffdnphfgcellkdfbfbjeloo" TargetMode="External"/><Relationship Id="rId8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quality-lab.ru/soap-api-testing/" TargetMode="External"/><Relationship Id="rId4" Type="http://schemas.openxmlformats.org/officeDocument/2006/relationships/hyperlink" Target="https://nordicapis.com/rest-vs-soap-nordic-apis-infographic-comparison/" TargetMode="External"/><Relationship Id="rId5" Type="http://schemas.openxmlformats.org/officeDocument/2006/relationships/hyperlink" Target="https://coursehunters.net/course/postman-polnoe-rukovodstvo-novoe-testing-api-postman" TargetMode="External"/><Relationship Id="rId6" Type="http://schemas.openxmlformats.org/officeDocument/2006/relationships/hyperlink" Target="https://www.youtube.com/watch?v=XR0YXH0ue2I&amp;t=2119s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65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HTTP методы</a:t>
            </a:r>
            <a:endParaRPr sz="3600"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695275"/>
            <a:ext cx="8520600" cy="4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35560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b="1"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</a:t>
            </a:r>
            <a:r>
              <a:rPr b="1"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Используется для получения или чтения данных.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355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b="1"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HEAD.</a:t>
            </a: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Не отличается от Get метода, однако ответ сервера на такой запрос лишен «тела»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355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b="1"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PUT</a:t>
            </a:r>
            <a:r>
              <a:rPr b="1"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Обычно используется для обновления ресурса.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355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b="1"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</a:t>
            </a:r>
            <a:r>
              <a:rPr b="1"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Данный метод используется для передачи данных на сервер, однако его основа «прячется» в тело, что отличает его от GET.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355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b="1"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</a:t>
            </a:r>
            <a:r>
              <a:rPr b="1"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Удаляет данные</a:t>
            </a:r>
            <a:r>
              <a:rPr b="1"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b="1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355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omic Sans MS"/>
              <a:buChar char="●"/>
            </a:pPr>
            <a:r>
              <a:rPr b="1"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OPTIONS</a:t>
            </a:r>
            <a:r>
              <a:rPr b="1"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1"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PATCH</a:t>
            </a:r>
            <a:r>
              <a:rPr b="1"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1"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TRACE</a:t>
            </a:r>
            <a:r>
              <a:rPr b="1"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1"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</a:t>
            </a:r>
            <a:endParaRPr b="1" u="sng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9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Get                       vs                  Post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240750" y="1152475"/>
            <a:ext cx="42603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предназначен для получения данных с сервера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тело запроса пустое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передача переменных происходит в адресной строке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запрос может кэшироваться (этим можно управлять)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ограничен длинной URL строки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1016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1016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4774000" y="1152475"/>
            <a:ext cx="4260300" cy="3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предназначен для создания/обновления данных на сервере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тело запроса не пустое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передача параметров происходит в теле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запрос не кешируется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может передавать любое количество информации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1404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запросов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864825"/>
            <a:ext cx="8520600" cy="4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Get</a:t>
            </a:r>
            <a:br>
              <a:rPr lang="ru"/>
            </a:br>
            <a:r>
              <a:rPr lang="ru"/>
              <a:t>	GET catalogue.html</a:t>
            </a:r>
            <a:br>
              <a:rPr lang="ru"/>
            </a:br>
            <a:r>
              <a:rPr lang="ru"/>
              <a:t>	GET index.html?lang=en</a:t>
            </a:r>
            <a:br>
              <a:rPr lang="ru"/>
            </a:br>
            <a:r>
              <a:rPr lang="ru"/>
              <a:t>	GET catalogue.html?brand=dress&amp;partner=Macys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POST catalogue.html HTTPS</a:t>
            </a:r>
            <a:br>
              <a:rPr lang="ru"/>
            </a:br>
            <a:r>
              <a:rPr lang="ru"/>
              <a:t>	headers:</a:t>
            </a:r>
            <a:br>
              <a:rPr lang="ru"/>
            </a:br>
            <a:r>
              <a:rPr lang="ru"/>
              <a:t>	body:</a:t>
            </a:r>
            <a:br>
              <a:rPr lang="ru"/>
            </a:br>
            <a:r>
              <a:rPr lang="ru"/>
              <a:t>		brand=dress;</a:t>
            </a:r>
            <a:br>
              <a:rPr lang="ru"/>
            </a:br>
            <a:r>
              <a:rPr lang="ru"/>
              <a:t>		partner=Macys;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HEAD</a:t>
            </a:r>
            <a:br>
              <a:rPr lang="ru"/>
            </a:br>
            <a:r>
              <a:rPr lang="ru"/>
              <a:t>	HEAD </a:t>
            </a:r>
            <a:r>
              <a:rPr lang="ru"/>
              <a:t>catalogue.html </a:t>
            </a:r>
            <a:br>
              <a:rPr lang="ru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отследить запросы?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242525"/>
            <a:ext cx="8520600" cy="3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Шаг 1: откройте средства разработчика в браузере.</a:t>
            </a:r>
            <a:endParaRPr b="1" sz="1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just">
              <a:spcBef>
                <a:spcPts val="11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Откройте средства разработчика (developer tools) в браузере (например, в Mozilla Firefox и Google Chrome просто нажмите F12) и перейдите во вкладку, в которой отражается сетевая активность (Network, Net, Сеть и т. д.)</a:t>
            </a:r>
            <a:endParaRPr sz="1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Совершайте обычные действия в браузере и наблюдайте за результатом.</a:t>
            </a:r>
            <a:br>
              <a:rPr lang="ru" sz="1200">
                <a:latin typeface="Comic Sans MS"/>
                <a:ea typeface="Comic Sans MS"/>
                <a:cs typeface="Comic Sans MS"/>
                <a:sym typeface="Comic Sans MS"/>
              </a:rPr>
            </a:br>
            <a:br>
              <a:rPr lang="ru" sz="12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lang="ru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Шаг 2: скройте запросы, не относящиеся к логике работы.</a:t>
            </a:r>
            <a:endParaRPr b="1" sz="1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Что же делать с огромным количеством запросов? Как выбрать те, которые для нас полезны? Попробуйте применить текстовый фильтр. Многие запросы, относящиеся к логике взаимодействия клиента и сервера (то есть, к API), могут содержать в своих URL фрагмент, указывающий на это</a:t>
            </a:r>
            <a:br>
              <a:rPr lang="ru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ru"/>
            </a:b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Пример: </a:t>
            </a:r>
            <a:r>
              <a:rPr lang="ru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https://jobs.dou.ua/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ru"/>
            </a:br>
            <a:br>
              <a:rPr lang="ru"/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363" y="104600"/>
            <a:ext cx="47132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 title="Find_request_rest_api_part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50" y="693400"/>
            <a:ext cx="8243200" cy="4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Пример 1:(Get)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URL = URI + path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171150" y="1228675"/>
            <a:ext cx="8972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Example #1:</a:t>
            </a:r>
            <a:r>
              <a:rPr lang="ru"/>
              <a:t> </a:t>
            </a:r>
            <a:r>
              <a:rPr lang="ru">
                <a:solidFill>
                  <a:srgbClr val="CC4125"/>
                </a:solidFill>
                <a:uFill>
                  <a:noFill/>
                </a:uFill>
                <a:hlinkClick r:id="rId3"/>
              </a:rPr>
              <a:t>https://jobs.dou.ua/trends/</a:t>
            </a:r>
            <a:br>
              <a:rPr lang="ru"/>
            </a:br>
            <a:r>
              <a:rPr lang="ru"/>
              <a:t>URL: </a:t>
            </a:r>
            <a:r>
              <a:rPr lang="ru">
                <a:solidFill>
                  <a:srgbClr val="CC4125"/>
                </a:solidFill>
                <a:uFill>
                  <a:noFill/>
                </a:uFill>
                <a:hlinkClick r:id="rId4"/>
              </a:rPr>
              <a:t>https://jobs.dou.ua/trends/</a:t>
            </a:r>
            <a:br>
              <a:rPr lang="ru"/>
            </a:br>
            <a:r>
              <a:rPr lang="ru"/>
              <a:t>URI: </a:t>
            </a:r>
            <a:r>
              <a:rPr lang="ru">
                <a:solidFill>
                  <a:srgbClr val="CC4125"/>
                </a:solidFill>
                <a:uFill>
                  <a:noFill/>
                </a:uFill>
                <a:hlinkClick r:id="rId5"/>
              </a:rPr>
              <a:t>https://jobs.dou.ua/</a:t>
            </a:r>
            <a:br>
              <a:rPr lang="ru"/>
            </a:br>
            <a:r>
              <a:rPr lang="ru"/>
              <a:t>Path: </a:t>
            </a:r>
            <a:r>
              <a:rPr lang="ru">
                <a:solidFill>
                  <a:srgbClr val="CC4125"/>
                </a:solidFill>
              </a:rPr>
              <a:t>trends/</a:t>
            </a:r>
            <a:br>
              <a:rPr lang="ru"/>
            </a:br>
            <a:br>
              <a:rPr lang="ru"/>
            </a:br>
            <a:r>
              <a:rPr lang="ru"/>
              <a:t>Example #2:</a:t>
            </a:r>
            <a:r>
              <a:rPr lang="ru">
                <a:solidFill>
                  <a:srgbClr val="CC4125"/>
                </a:solidFill>
                <a:uFill>
                  <a:noFill/>
                </a:uFill>
                <a:hlinkClick r:id="rId6"/>
              </a:rPr>
              <a:t>https://plugins.gradle.org/plugin/com.google.protobu</a:t>
            </a:r>
            <a:r>
              <a:rPr lang="ru">
                <a:solidFill>
                  <a:srgbClr val="CC4125"/>
                </a:solidFill>
                <a:uFill>
                  <a:noFill/>
                </a:uFill>
                <a:hlinkClick r:id="rId7"/>
              </a:rPr>
              <a:t>f</a:t>
            </a:r>
            <a:br>
              <a:rPr lang="ru"/>
            </a:br>
            <a:r>
              <a:rPr lang="ru"/>
              <a:t>URL:</a:t>
            </a:r>
            <a:br>
              <a:rPr lang="ru"/>
            </a:br>
            <a:r>
              <a:rPr lang="ru"/>
              <a:t>URI:</a:t>
            </a:r>
            <a:br>
              <a:rPr lang="ru"/>
            </a:br>
            <a:r>
              <a:rPr lang="ru"/>
              <a:t>Path:</a:t>
            </a:r>
            <a:br>
              <a:rPr lang="ru"/>
            </a:br>
            <a:br>
              <a:rPr lang="ru"/>
            </a:b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p30"/>
          <p:cNvGraphicFramePr/>
          <p:nvPr/>
        </p:nvGraphicFramePr>
        <p:xfrm>
          <a:off x="126588" y="11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2084025"/>
                <a:gridCol w="6856775"/>
              </a:tblGrid>
              <a:tr h="60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" u="sng">
                          <a:solidFill>
                            <a:schemeClr val="accent5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  <a:hlinkClick r:id="rId3"/>
                        </a:rPr>
                        <a:t>https://jobs.dou.ua/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Method: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72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URL: (URL = URI+path)</a:t>
                      </a:r>
                      <a:br>
                        <a:rPr lang="ru"/>
                      </a:br>
                      <a:r>
                        <a:rPr lang="ru"/>
                        <a:t>URI:</a:t>
                      </a:r>
                      <a:br>
                        <a:rPr lang="ru"/>
                      </a:br>
                      <a:r>
                        <a:rPr lang="ru"/>
                        <a:t>Path: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URL: </a:t>
                      </a:r>
                      <a:r>
                        <a:rPr lang="ru">
                          <a:uFill>
                            <a:noFill/>
                          </a:uFill>
                          <a:hlinkClick r:id="rId4"/>
                        </a:rPr>
                        <a:t>https://jobs.dou.ua/</a:t>
                      </a:r>
                      <a:br>
                        <a:rPr lang="ru"/>
                      </a:br>
                      <a:r>
                        <a:rPr lang="ru"/>
                        <a:t>URI: https://jobs.dou.ua/</a:t>
                      </a:r>
                      <a:br>
                        <a:rPr lang="ru"/>
                      </a:br>
                      <a:r>
                        <a:rPr lang="ru"/>
                        <a:t>Path: 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87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9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1" name="Google Shape;16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1975" y="2030075"/>
            <a:ext cx="6815427" cy="22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 title="Last_post_requ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050" y="948925"/>
            <a:ext cx="4712300" cy="39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1050" y="100125"/>
            <a:ext cx="4815100" cy="49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 u="sng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Приложение</a:t>
            </a: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 — </a:t>
            </a:r>
            <a:r>
              <a:rPr b="1" lang="ru" sz="2400">
                <a:solidFill>
                  <a:schemeClr val="accent1"/>
                </a:solidFill>
                <a:uFill>
                  <a:noFill/>
                </a:uFill>
                <a:latin typeface="Amatic SC"/>
                <a:ea typeface="Amatic SC"/>
                <a:cs typeface="Amatic SC"/>
                <a:sym typeface="Amatic SC"/>
                <a:hlinkClick r:id="rId3"/>
              </a:rPr>
              <a:t>программа</a:t>
            </a: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, предназначенная для выполнения определенных задач и рассчитанная на непосредственное взаимодействие с пользователем.</a:t>
            </a:r>
            <a:b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</a:br>
            <a:b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</a:b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Приложения разделяют на </a:t>
            </a:r>
            <a:r>
              <a:rPr b="1" lang="ru" sz="2400" u="sng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три</a:t>
            </a: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 вида: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omic Sans MS"/>
              <a:buChar char="●"/>
            </a:pP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десктопные приложения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omic Sans MS"/>
              <a:buChar char="●"/>
            </a:pP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мобильные приложения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omic Sans MS"/>
              <a:buChar char="●"/>
            </a:pP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веб-приложения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130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Пример 2:(Post)</a:t>
            </a:r>
            <a:endParaRPr sz="3600"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90925"/>
            <a:ext cx="5180276" cy="13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6" y="2229300"/>
            <a:ext cx="5638243" cy="15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25" y="3404625"/>
            <a:ext cx="4449901" cy="16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33"/>
          <p:cNvGraphicFramePr/>
          <p:nvPr/>
        </p:nvGraphicFramePr>
        <p:xfrm>
          <a:off x="126588" y="11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2084025"/>
                <a:gridCol w="6856775"/>
              </a:tblGrid>
              <a:tr h="60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Log in on </a:t>
                      </a:r>
                      <a:r>
                        <a:rPr lang="ru" u="sng">
                          <a:solidFill>
                            <a:schemeClr val="hlink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  <a:hlinkClick r:id="rId3"/>
                        </a:rPr>
                        <a:t>http://animevost.org/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373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Method: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Post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72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URL: (URL = URI+path)</a:t>
                      </a:r>
                      <a:br>
                        <a:rPr lang="ru"/>
                      </a:br>
                      <a:r>
                        <a:rPr lang="ru"/>
                        <a:t>URI:</a:t>
                      </a:r>
                      <a:br>
                        <a:rPr lang="ru"/>
                      </a:br>
                      <a:r>
                        <a:rPr lang="ru"/>
                        <a:t>Path: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URL:</a:t>
                      </a:r>
                      <a:r>
                        <a:rPr lang="ru" u="sng">
                          <a:solidFill>
                            <a:schemeClr val="accent5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  <a:hlinkClick r:id="rId4"/>
                        </a:rPr>
                        <a:t>http://animevost.org/</a:t>
                      </a:r>
                      <a:br>
                        <a:rPr lang="ru"/>
                      </a:br>
                      <a:r>
                        <a:rPr lang="ru"/>
                        <a:t>URI: </a:t>
                      </a:r>
                      <a:r>
                        <a:rPr lang="ru" u="sng">
                          <a:solidFill>
                            <a:schemeClr val="accent5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  <a:hlinkClick r:id="rId5"/>
                        </a:rPr>
                        <a:t>http://animevost.org/</a:t>
                      </a:r>
                      <a:br>
                        <a:rPr lang="ru"/>
                      </a:br>
                      <a:r>
                        <a:rPr lang="ru"/>
                        <a:t>Path: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87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text/html,application/xhtml+xml,application/xml;q=0.9,image/webp,image/apng,*/*;q=0.8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Accept-Encoding: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gzip, deflate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Accept-Language: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en-US,en;q=0.9,ru-RU;q=0.8,ru;q=0.7,uk-UA;q=0.6,uk;q=0.5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Cache-Control: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no-cache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Connection: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keep-alive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Content-Length: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46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Content-Type: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application/x-www-form-urlencoded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Cookie: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__cfduid=d517b538438eb7f9118e5a7552ca445561553624120; PHPSESSID=73h0ht7fclds74bqt3g8m5o201; _ym_uid=1553624123186262713; _ym_d=1553624123; _ga=GA1.2.1490520612.1553624123; _gid=GA1.2.626369668.1553624123; _gat=1; _ym_isad=1; _ym_wasSynced=%7B%22time%22%3A1553624123481%2C%22params%22%3A%7B%22eu%22%3A0%7D%2C%22bkParams%22%3A%7B%7D%7D; _ym_visorc_22942090=b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Host: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animevost.org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Origin: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http://animevost.org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Pragma: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no-cache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Referer: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http://animevost.org/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Upgrade-Insecure-Requests: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User-Agent: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Mozilla/5.0 (Windows NT 10.0; Win64; x64) AppleWebKit/537.36 (KHTML, like Gecko) Chrome/72.0.3626.121 Safari/537.36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X-Compress: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9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558800" marR="25400" rtl="0" algn="l">
                        <a:lnSpc>
                          <a:spcPct val="166666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login_name:</a:t>
                      </a:r>
                      <a:endParaRPr b="1" sz="900">
                        <a:solidFill>
                          <a:srgbClr val="545454"/>
                        </a:solidFill>
                      </a:endParaRPr>
                    </a:p>
                    <a:p>
                      <a:pPr indent="-228600" lvl="0" marL="558800" marR="114300" rtl="0" algn="l">
                        <a:lnSpc>
                          <a:spcPct val="1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123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login_password:</a:t>
                      </a:r>
                      <a:endParaRPr b="1" sz="900">
                        <a:solidFill>
                          <a:srgbClr val="545454"/>
                        </a:solidFill>
                      </a:endParaRPr>
                    </a:p>
                    <a:p>
                      <a:pPr indent="-228600" lvl="0" marL="558800" marR="114300" rtl="0" algn="l">
                        <a:lnSpc>
                          <a:spcPct val="1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123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login:</a:t>
                      </a:r>
                      <a:endParaRPr b="1" sz="900">
                        <a:solidFill>
                          <a:srgbClr val="545454"/>
                        </a:solidFill>
                      </a:endParaRPr>
                    </a:p>
                    <a:p>
                      <a:pPr indent="-228600" lvl="0" marL="558800" marR="114300" rtl="0" algn="l">
                        <a:lnSpc>
                          <a:spcPct val="1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submit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139700"/>
            <a:ext cx="85206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Параметризированные запросы</a:t>
            </a:r>
            <a:endParaRPr sz="4800"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11700" y="1356400"/>
            <a:ext cx="8520600" cy="3624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URL = URI+path+</a:t>
            </a:r>
            <a:r>
              <a:rPr lang="ru" sz="2400">
                <a:solidFill>
                  <a:srgbClr val="CC4125"/>
                </a:solidFill>
              </a:rPr>
              <a:t>?param1=value1&amp;param2=value2</a:t>
            </a:r>
            <a:endParaRPr sz="2400"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00000"/>
                </a:solidFill>
              </a:rPr>
              <a:t>Example: </a:t>
            </a:r>
            <a:br>
              <a:rPr lang="ru" sz="2000">
                <a:solidFill>
                  <a:srgbClr val="000000"/>
                </a:solidFill>
              </a:rPr>
            </a:br>
            <a:r>
              <a:rPr lang="ru" sz="2000">
                <a:solidFill>
                  <a:srgbClr val="000000"/>
                </a:solidFill>
              </a:rPr>
              <a:t>URL:</a:t>
            </a:r>
            <a:r>
              <a:rPr lang="ru" sz="2000" u="sng">
                <a:solidFill>
                  <a:schemeClr val="hlink"/>
                </a:solidFill>
                <a:hlinkClick r:id="rId3"/>
              </a:rPr>
              <a:t>https://jobs.dou.ua/vacancies/?category=Java</a:t>
            </a:r>
            <a:br>
              <a:rPr lang="ru" sz="2000">
                <a:solidFill>
                  <a:srgbClr val="000000"/>
                </a:solidFill>
              </a:rPr>
            </a:br>
            <a:r>
              <a:rPr lang="ru" sz="2000">
                <a:solidFill>
                  <a:srgbClr val="000000"/>
                </a:solidFill>
              </a:rPr>
              <a:t>Parameters: ?category=Java </a:t>
            </a:r>
            <a:br>
              <a:rPr lang="ru" sz="2000">
                <a:solidFill>
                  <a:srgbClr val="000000"/>
                </a:solidFill>
              </a:rPr>
            </a:br>
            <a:r>
              <a:rPr lang="ru" sz="2000">
                <a:solidFill>
                  <a:srgbClr val="000000"/>
                </a:solidFill>
              </a:rPr>
              <a:t>Param1: category</a:t>
            </a:r>
            <a:br>
              <a:rPr lang="ru" sz="2000">
                <a:solidFill>
                  <a:srgbClr val="000000"/>
                </a:solidFill>
              </a:rPr>
            </a:br>
            <a:r>
              <a:rPr lang="ru" sz="2000">
                <a:solidFill>
                  <a:srgbClr val="000000"/>
                </a:solidFill>
              </a:rPr>
              <a:t>Value1: Java</a:t>
            </a:r>
            <a:br>
              <a:rPr lang="ru">
                <a:solidFill>
                  <a:srgbClr val="000000"/>
                </a:solidFill>
              </a:rPr>
            </a:b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Параметризированные запросы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solidFill>
                  <a:srgbClr val="000000"/>
                </a:solidFill>
              </a:rPr>
              <a:t>URL:</a:t>
            </a:r>
            <a:r>
              <a:rPr lang="ru" sz="2000" u="sng">
                <a:solidFill>
                  <a:schemeClr val="accent5"/>
                </a:solidFill>
                <a:hlinkClick r:id="rId3"/>
              </a:rPr>
              <a:t>https://cactus.kh.ua/158-naushniki-i-garnitury?orderby=quantity&amp;orderway=desc</a:t>
            </a:r>
            <a:br>
              <a:rPr lang="ru" sz="2000">
                <a:solidFill>
                  <a:srgbClr val="000000"/>
                </a:solidFill>
              </a:rPr>
            </a:br>
            <a:br>
              <a:rPr lang="ru" sz="2000">
                <a:solidFill>
                  <a:srgbClr val="000000"/>
                </a:solidFill>
              </a:rPr>
            </a:br>
            <a:r>
              <a:rPr lang="ru" sz="2000">
                <a:solidFill>
                  <a:srgbClr val="000000"/>
                </a:solidFill>
              </a:rPr>
              <a:t>Parameters: </a:t>
            </a:r>
            <a:br>
              <a:rPr lang="ru" sz="2000">
                <a:solidFill>
                  <a:srgbClr val="000000"/>
                </a:solidFill>
              </a:rPr>
            </a:br>
            <a:r>
              <a:rPr lang="ru" sz="2000">
                <a:solidFill>
                  <a:srgbClr val="000000"/>
                </a:solidFill>
              </a:rPr>
              <a:t>Param1:</a:t>
            </a:r>
            <a:br>
              <a:rPr lang="ru" sz="2000">
                <a:solidFill>
                  <a:srgbClr val="000000"/>
                </a:solidFill>
              </a:rPr>
            </a:br>
            <a:r>
              <a:rPr lang="ru" sz="2000">
                <a:solidFill>
                  <a:srgbClr val="000000"/>
                </a:solidFill>
              </a:rPr>
              <a:t>Value1:</a:t>
            </a:r>
            <a:br>
              <a:rPr lang="ru" sz="2000">
                <a:solidFill>
                  <a:srgbClr val="000000"/>
                </a:solidFill>
              </a:rPr>
            </a:br>
            <a:r>
              <a:rPr lang="ru" sz="2000">
                <a:solidFill>
                  <a:srgbClr val="000000"/>
                </a:solidFill>
              </a:rPr>
              <a:t>Param2:</a:t>
            </a:r>
            <a:br>
              <a:rPr lang="ru" sz="2000">
                <a:solidFill>
                  <a:srgbClr val="000000"/>
                </a:solidFill>
              </a:rPr>
            </a:br>
            <a:r>
              <a:rPr lang="ru" sz="2000">
                <a:solidFill>
                  <a:srgbClr val="000000"/>
                </a:solidFill>
              </a:rPr>
              <a:t>Value2: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Практика:</a:t>
            </a:r>
            <a:endParaRPr/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311700" y="1228675"/>
            <a:ext cx="5471400" cy="33402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Отследить запросы и заполнить таблицу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Запросы: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https://start.spring.io/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https://developers.google.com/protocol-buffers/docs/javatutorial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Log in on </a:t>
            </a:r>
            <a:r>
              <a:rPr lang="ru" u="sng">
                <a:solidFill>
                  <a:schemeClr val="hlink"/>
                </a:solidFill>
                <a:hlinkClick r:id="rId5"/>
              </a:rPr>
              <a:t>http://iczn.org/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4" name="Google Shape;204;p37"/>
          <p:cNvGraphicFramePr/>
          <p:nvPr/>
        </p:nvGraphicFramePr>
        <p:xfrm>
          <a:off x="5983125" y="1121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1354800"/>
                <a:gridCol w="1572700"/>
              </a:tblGrid>
              <a:tr h="84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4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Method: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022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URL:</a:t>
                      </a:r>
                      <a:br>
                        <a:rPr lang="ru"/>
                      </a:br>
                      <a:r>
                        <a:rPr lang="ru"/>
                        <a:t>URI:</a:t>
                      </a:r>
                      <a:br>
                        <a:rPr lang="ru"/>
                      </a:br>
                      <a:r>
                        <a:rPr lang="ru"/>
                        <a:t>Path: </a:t>
                      </a:r>
                      <a:br>
                        <a:rPr lang="ru"/>
                      </a:br>
                      <a:r>
                        <a:rPr lang="ru"/>
                        <a:t>Parameters: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45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45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Google Shape;209;p38"/>
          <p:cNvGraphicFramePr/>
          <p:nvPr/>
        </p:nvGraphicFramePr>
        <p:xfrm>
          <a:off x="245100" y="15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1207400"/>
                <a:gridCol w="7435600"/>
              </a:tblGrid>
              <a:tr h="758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" sz="1800" u="sng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  <a:hlinkClick r:id="rId3"/>
                        </a:rPr>
                        <a:t>https://start.spring.io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027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Method: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Get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08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URL:</a:t>
                      </a:r>
                      <a:br>
                        <a:rPr lang="ru"/>
                      </a:br>
                      <a:r>
                        <a:rPr lang="ru"/>
                        <a:t>URI:</a:t>
                      </a:r>
                      <a:br>
                        <a:rPr lang="ru"/>
                      </a:br>
                      <a:r>
                        <a:rPr lang="ru"/>
                        <a:t>Path: </a:t>
                      </a:r>
                      <a:br>
                        <a:rPr lang="ru"/>
                      </a:br>
                      <a:r>
                        <a:rPr lang="ru"/>
                        <a:t>Parameters: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u="sng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  <a:hlinkClick r:id="rId4"/>
                        </a:rPr>
                        <a:t>https://start.spring.io</a:t>
                      </a:r>
                      <a:br>
                        <a:rPr lang="ru"/>
                      </a:br>
                      <a:r>
                        <a:rPr lang="ru" sz="1800" u="sng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  <a:hlinkClick r:id="rId5"/>
                        </a:rPr>
                        <a:t>https://start.spring.io</a:t>
                      </a:r>
                      <a:br>
                        <a:rPr lang="ru"/>
                      </a:b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51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:authority: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start.spring.io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:method: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:path: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:scheme: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https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text/html,application/xhtml+xml,application/xml;q=0.9,image/webp,image/apng,*/*;q=0.8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accept-encoding: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gzip, deflate, br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accept-language: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en-US,en;q=0.9,ru-RU;q=0.8,ru;q=0.7,uk-UA;q=0.6,uk;q=0.5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cache-control: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no-cache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cookie: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__cfduid=d30f4e54e37b741809dc4af7317d0edb51553624770; notice_behavior=none; _ga=GA1.2.2102439543.1553624774; _gid=GA1.2.1631331426.1553624774; _gat_UA-2728886-19=1; _gat_UA-2728886-24=1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pragma: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no-cache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upgrade-insecure-requests: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user-agent: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Mozilla/5.0 (Windows NT 10.0; Win64; x64) AppleWebKit/537.36 (KHTML, like Gecko) Chrome/72.0.3626.121 Safari/537.36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x-compress: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null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51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39"/>
          <p:cNvGraphicFramePr/>
          <p:nvPr/>
        </p:nvGraphicFramePr>
        <p:xfrm>
          <a:off x="245100" y="15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1207400"/>
                <a:gridCol w="7435600"/>
              </a:tblGrid>
              <a:tr h="1075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" sz="1800" u="sng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  <a:hlinkClick r:id="rId3"/>
                        </a:rPr>
                        <a:t>https://developers.google.com/protocol-buffers/docs/javatutorial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44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Method: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Get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294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URL:</a:t>
                      </a:r>
                      <a:br>
                        <a:rPr lang="ru"/>
                      </a:br>
                      <a:r>
                        <a:rPr lang="ru"/>
                        <a:t>URI:</a:t>
                      </a:r>
                      <a:br>
                        <a:rPr lang="ru"/>
                      </a:br>
                      <a:r>
                        <a:rPr lang="ru"/>
                        <a:t>Path: </a:t>
                      </a:r>
                      <a:br>
                        <a:rPr lang="ru"/>
                      </a:br>
                      <a:r>
                        <a:rPr lang="ru"/>
                        <a:t>Parameters: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hlinkClick r:id="rId4"/>
                        </a:rPr>
                        <a:t>https://developers.google.com/protocol-buffers/docs/javatutorial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hlinkClick r:id="rId5"/>
                        </a:rPr>
                        <a:t>https://developers.google.com/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u="sng">
                          <a:solidFill>
                            <a:schemeClr val="accent5"/>
                          </a:solidFill>
                          <a:hlinkClick r:id="rId6"/>
                        </a:rPr>
                        <a:t>protocol-buffers/docs/javatutorial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90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:authority: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developers.google.com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:method: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:path: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/protocol-buffers/docs/javatutorial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:scheme: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https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text/html,application/xhtml+xml,application/xml;q=0.9,image/webp,image/apng,*/*;q=0.8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accept-encoding: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gzip, deflate, br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accept-language: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en-US,en;q=0.9,ru-RU;q=0.8,ru;q=0.7,uk-UA;q=0.6,uk;q=0.5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cache-control: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no-cache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cookie: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devsite_dark_code=off; S=billing-ui-v3=V2AHN9TS961brN1OrEDH10CITD_dDVOH:billing-ui-v3-efe=V2AHN9TS961brN1OrEDH10CITD_dDVOH; HSID=AZ-3QFPaimcKBIvKe; SSID=AAJvQkyLO_A61H5Cf; APISID=SH3YtmuCeTR5wbyh/A9YBJxRmVijrXolAP; SAPISID=p_6pkBr5aSJt4OIq/AfREK8JDaZ9NhH4y7; SID=Ogcgqh36AeuXxDkISfIxLn0Zkw2AO5ha4jKpMogtPYM8lwLrxJPflq49XBgQEZ9q0U7-cg.; NID=164=T7De3Wd8rrUZ64m5TzA5z5MBS5MM6a_fERp5Mygh2HI8lAz3zQIEPa2zAwoREH_EI7miuXb-e4Uhgm9mRsyLrxcOHx_hoj20TBjlhmP-HLFB_hOQ-0g8Sr3Jvvh_zBJry3fDt3lt5Dw1cDR1UOFB7QfZcLR4UCb6tx5s33gotYM8uW16a0b53WDH0WTiml8MarkUPpltyyA-YZ2mavfO7_ds8o3EzlHeVzQ06436rn8RNJPH8-DmHT-hWItNnzbRKJgZZNhT8Q; 1P_JAR=2019-3-26-18; _ga=GA1.3.25695429.1553625615; _gid=GA1.3.1046335636.1553625615; _gat_tracker0=1; SIDCC=AN0-TYuVPa6lBhJk8tOhs7wwArhgW7GgcsAeHl17gH1w_sOjGF6LkK6N8BdYobl8RtAuMQD5qsTA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4572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pragma: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no-cache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4572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upgrade-insecure-requests: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4572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user-agent: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Mozilla/5.0 (Windows NT 10.0; Win64; x64) AppleWebKit/537.36 (KHTML, like Gecko) Chrome/72.0.3626.121 Safari/537.36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4572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x-client-data: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CIe2yQEIpbbJAQjEtskBCKmdygEIqKPKAQixp8oBCL+nygEI4qjKARj5pcoB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4572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x-compress: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null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90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p40"/>
          <p:cNvGraphicFramePr/>
          <p:nvPr/>
        </p:nvGraphicFramePr>
        <p:xfrm>
          <a:off x="245100" y="15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1207400"/>
                <a:gridCol w="7435600"/>
              </a:tblGrid>
              <a:tr h="76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Log in on </a:t>
                      </a:r>
                      <a:r>
                        <a:rPr lang="ru" sz="1800" u="sng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  <a:hlinkClick r:id="rId3"/>
                        </a:rPr>
                        <a:t>http://iczn.org/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039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Method: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Post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2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URL:</a:t>
                      </a:r>
                      <a:br>
                        <a:rPr lang="ru"/>
                      </a:br>
                      <a:r>
                        <a:rPr lang="ru"/>
                        <a:t>URI:</a:t>
                      </a:r>
                      <a:br>
                        <a:rPr lang="ru"/>
                      </a:br>
                      <a:r>
                        <a:rPr lang="ru"/>
                        <a:t>Path: </a:t>
                      </a:r>
                      <a:br>
                        <a:rPr lang="ru"/>
                      </a:br>
                      <a:r>
                        <a:rPr lang="ru"/>
                        <a:t>Parameters: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sng">
                          <a:solidFill>
                            <a:schemeClr val="hlink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  <a:hlinkClick r:id="rId4"/>
                        </a:rPr>
                        <a:t>http://iczn.org/</a:t>
                      </a:r>
                      <a:r>
                        <a:rPr lang="ru" sz="900" u="sng">
                          <a:solidFill>
                            <a:schemeClr val="hlink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  <a:hlinkClick r:id="rId5"/>
                        </a:rPr>
                        <a:t>scratchpads-front?destination=scratchpads-front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sng">
                          <a:solidFill>
                            <a:schemeClr val="hlink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  <a:hlinkClick r:id="rId6"/>
                        </a:rPr>
                        <a:t>http://iczn.org/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sng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  <a:hlinkClick r:id="rId7"/>
                        </a:rPr>
                        <a:t>scratchpads-front?destination=scratchpads-front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 u="sng">
                          <a:solidFill>
                            <a:schemeClr val="accent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  <a:hlinkClick r:id="rId8"/>
                        </a:rPr>
                        <a:t>?destination=scratchpads-front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59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text/html,application/xhtml+xml,application/xml;q=0.9,image/webp,image/apng,*/*;q=0.8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Accept-Encoding: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gzip, deflate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Accept-Language: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en-US,en;q=0.9,ru-RU;q=0.8,ru;q=0.7,uk-UA;q=0.6,uk;q=0.5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Cache-Control: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no-cache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Connection: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keep-alive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Content-Length: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254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Content-Type: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application/x-www-form-urlencoded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Cookie: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has_js=1; __utma=161944100.637322964.1553625275.1553625275.1553625275.1; __utmc=161944100; __utmz=161944100.1553625275.1.1.utmcsr=(direct)|utmccn=(direct)|utmcmd=(none); __utmt=1; __utmb=161944100.1.10.1553625275; _ga=GA1.2.637322964.1553625275; _gid=GA1.2.883277897.1553625275; _gat=1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Host: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iczn.org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Origin: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http://iczn.org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Pragma: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no-cache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Referer: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http://iczn.org/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Upgrade-Insecure-Requests: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User-Agent: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Mozilla/5.0 (Windows NT 10.0; Win64; x64) AppleWebKit/537.36 (KHTML, like Gecko) Chrome/72.0.3626.121 Safari/537.36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X-Compress: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null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59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name: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123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pass: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123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openid_identifier:</a:t>
                      </a:r>
                      <a:endParaRPr b="1" sz="900">
                        <a:solidFill>
                          <a:srgbClr val="545454"/>
                        </a:solidFill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op: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 in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remember_me: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form_build_id: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form-mJpIBtYHdk7vo-NNQZM5wpD0IV4ToFb0sfl6zj3nGfc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form_id: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user_login_block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openid.return_to: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http://iczn.org/openid/authenticate?destination=scratchpads-front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feed_me: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Cookies</a:t>
            </a:r>
            <a:endParaRPr/>
          </a:p>
        </p:txBody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311700" y="1093850"/>
            <a:ext cx="7147200" cy="3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5C6065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Cookies - небольшие текстовые файлы, хранящиеся на компьютере пользователя и способные подгружать в браузер часть информации</a:t>
            </a:r>
            <a:br>
              <a:rPr lang="ru">
                <a:solidFill>
                  <a:srgbClr val="5C6065"/>
                </a:solidFill>
                <a:highlight>
                  <a:srgbClr val="F5F5F5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br>
              <a:rPr lang="ru">
                <a:solidFill>
                  <a:srgbClr val="5C6065"/>
                </a:solidFill>
                <a:highlight>
                  <a:srgbClr val="F5F5F5"/>
                </a:highlight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ru">
                <a:solidFill>
                  <a:srgbClr val="5C6065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Cookies  могут выполнять следующие функции:</a:t>
            </a:r>
            <a:endParaRPr>
              <a:solidFill>
                <a:srgbClr val="5C606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977900" rtl="0" algn="just">
              <a:spcBef>
                <a:spcPts val="1800"/>
              </a:spcBef>
              <a:spcAft>
                <a:spcPts val="0"/>
              </a:spcAft>
              <a:buClr>
                <a:srgbClr val="5C6065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5C6065"/>
                </a:solidFill>
                <a:latin typeface="Comic Sans MS"/>
                <a:ea typeface="Comic Sans MS"/>
                <a:cs typeface="Comic Sans MS"/>
                <a:sym typeface="Comic Sans MS"/>
              </a:rPr>
              <a:t>хранение данных для авторизации (логин, пароль);</a:t>
            </a:r>
            <a:endParaRPr>
              <a:solidFill>
                <a:srgbClr val="5C606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977900" rtl="0" algn="just">
              <a:spcBef>
                <a:spcPts val="0"/>
              </a:spcBef>
              <a:spcAft>
                <a:spcPts val="0"/>
              </a:spcAft>
              <a:buClr>
                <a:srgbClr val="5C6065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5C6065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оптимизация расхода трафика;</a:t>
            </a:r>
            <a:endParaRPr>
              <a:solidFill>
                <a:srgbClr val="5C606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977900" rtl="0" algn="just">
              <a:spcBef>
                <a:spcPts val="0"/>
              </a:spcBef>
              <a:spcAft>
                <a:spcPts val="0"/>
              </a:spcAft>
              <a:buClr>
                <a:srgbClr val="5C6065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5C6065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настройка параметров часто посещаемых сайтов (язык общения, время);</a:t>
            </a:r>
            <a:endParaRPr>
              <a:solidFill>
                <a:srgbClr val="5C606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977900" rtl="0" algn="just">
              <a:spcBef>
                <a:spcPts val="0"/>
              </a:spcBef>
              <a:spcAft>
                <a:spcPts val="0"/>
              </a:spcAft>
              <a:buClr>
                <a:srgbClr val="5C6065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5C6065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возможность продолжить оформление прерванного заказа в интернет-магазине.</a:t>
            </a:r>
            <a:endParaRPr>
              <a:solidFill>
                <a:srgbClr val="5C606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rgbClr val="5C6065"/>
              </a:solidFill>
              <a:highlight>
                <a:srgbClr val="F5F5F5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700" y="0"/>
            <a:ext cx="1827300" cy="16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Клиент, сервер, база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228675"/>
            <a:ext cx="85206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Веб-приложение – это клиент-серверное приложение, в котором клиентом выступает браузер, а сервером – веб-сервер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750" y="2358925"/>
            <a:ext cx="6126225" cy="25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1404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HTTP ответа</a:t>
            </a:r>
            <a:endParaRPr/>
          </a:p>
        </p:txBody>
      </p:sp>
      <p:sp>
        <p:nvSpPr>
          <p:cNvPr id="232" name="Google Shape;232;p42"/>
          <p:cNvSpPr txBox="1"/>
          <p:nvPr>
            <p:ph idx="1" type="body"/>
          </p:nvPr>
        </p:nvSpPr>
        <p:spPr>
          <a:xfrm>
            <a:off x="311700" y="869075"/>
            <a:ext cx="4689900" cy="4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*status code* status_message</a:t>
            </a:r>
            <a:br>
              <a:rPr lang="ru"/>
            </a:br>
            <a:r>
              <a:rPr lang="ru"/>
              <a:t>	404 Not found</a:t>
            </a:r>
            <a:br>
              <a:rPr lang="ru"/>
            </a:br>
            <a:r>
              <a:rPr lang="ru"/>
              <a:t>	200 OK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Headers:</a:t>
            </a:r>
            <a:br>
              <a:rPr lang="ru"/>
            </a:br>
            <a:r>
              <a:rPr lang="ru"/>
              <a:t>	</a:t>
            </a:r>
            <a:r>
              <a:rPr lang="ru"/>
              <a:t>param1: attr1, attr2, attr …</a:t>
            </a:r>
            <a:br>
              <a:rPr lang="ru"/>
            </a:br>
            <a:r>
              <a:rPr lang="ru"/>
              <a:t>	param2: attr1, …</a:t>
            </a:r>
            <a:br>
              <a:rPr lang="ru"/>
            </a:br>
            <a:br>
              <a:rPr lang="ru"/>
            </a:br>
            <a:r>
              <a:rPr lang="ru"/>
              <a:t>	user-agent: OS, browser …</a:t>
            </a:r>
            <a:br>
              <a:rPr lang="ru"/>
            </a:br>
            <a:r>
              <a:rPr lang="ru"/>
              <a:t>	encoding:</a:t>
            </a:r>
            <a:br>
              <a:rPr lang="ru"/>
            </a:br>
            <a:r>
              <a:rPr lang="ru"/>
              <a:t>	cookies: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Body:</a:t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425" y="1076100"/>
            <a:ext cx="4139776" cy="29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311700" y="0"/>
            <a:ext cx="85206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 коды ответов</a:t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850" y="844925"/>
            <a:ext cx="6166301" cy="40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262425" y="95800"/>
            <a:ext cx="2545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 status code</a:t>
            </a:r>
            <a:endParaRPr/>
          </a:p>
        </p:txBody>
      </p:sp>
      <p:pic>
        <p:nvPicPr>
          <p:cNvPr id="245" name="Google Shape;2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863" y="896800"/>
            <a:ext cx="4912275" cy="39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300 status code</a:t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175" y="1093850"/>
            <a:ext cx="6855175" cy="38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900" y="157650"/>
            <a:ext cx="6466050" cy="48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525" y="98525"/>
            <a:ext cx="6633050" cy="49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588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" name="Google Shape;276;p50"/>
          <p:cNvGraphicFramePr/>
          <p:nvPr/>
        </p:nvGraphicFramePr>
        <p:xfrm>
          <a:off x="200050" y="111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1983550"/>
                <a:gridCol w="6740500"/>
              </a:tblGrid>
              <a:tr h="663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" u="sng">
                          <a:solidFill>
                            <a:schemeClr val="accent5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  <a:hlinkClick r:id="rId3"/>
                        </a:rPr>
                        <a:t>https://jobs.dou.ua/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85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Status code:</a:t>
                      </a:r>
                      <a:br>
                        <a:rPr lang="ru"/>
                      </a:br>
                      <a:r>
                        <a:rPr lang="ru"/>
                        <a:t>Status message: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Status code: 200</a:t>
                      </a:r>
                      <a:br>
                        <a:rPr lang="ru"/>
                      </a:br>
                      <a:r>
                        <a:rPr lang="ru"/>
                        <a:t>Status message: Ok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887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65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277" name="Google Shape;2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225" y="1432025"/>
            <a:ext cx="2824200" cy="17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3600" y="3265075"/>
            <a:ext cx="4968651" cy="16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75" y="359512"/>
            <a:ext cx="6369301" cy="44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3106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API?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228675"/>
            <a:ext cx="5417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API (application programming interface)(</a:t>
            </a: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программный интерфейс приложения</a:t>
            </a: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) — набор готовых </a:t>
            </a:r>
            <a:r>
              <a:rPr b="1" lang="ru" sz="2400">
                <a:solidFill>
                  <a:schemeClr val="accent1"/>
                </a:solidFill>
                <a:uFill>
                  <a:noFill/>
                </a:uFill>
                <a:latin typeface="Amatic SC"/>
                <a:ea typeface="Amatic SC"/>
                <a:cs typeface="Amatic SC"/>
                <a:sym typeface="Amatic SC"/>
                <a:hlinkClick r:id="rId3"/>
              </a:rPr>
              <a:t>классов</a:t>
            </a: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, </a:t>
            </a:r>
            <a:r>
              <a:rPr b="1" lang="ru" sz="2400">
                <a:solidFill>
                  <a:schemeClr val="accent1"/>
                </a:solidFill>
                <a:uFill>
                  <a:noFill/>
                </a:uFill>
                <a:latin typeface="Amatic SC"/>
                <a:ea typeface="Amatic SC"/>
                <a:cs typeface="Amatic SC"/>
                <a:sym typeface="Amatic SC"/>
                <a:hlinkClick r:id="rId4"/>
              </a:rPr>
              <a:t>процедур</a:t>
            </a: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, </a:t>
            </a:r>
            <a:r>
              <a:rPr b="1" lang="ru" sz="2400">
                <a:solidFill>
                  <a:schemeClr val="accent1"/>
                </a:solidFill>
                <a:uFill>
                  <a:noFill/>
                </a:uFill>
                <a:latin typeface="Amatic SC"/>
                <a:ea typeface="Amatic SC"/>
                <a:cs typeface="Amatic SC"/>
                <a:sym typeface="Amatic SC"/>
                <a:hlinkClick r:id="rId5"/>
              </a:rPr>
              <a:t>функций</a:t>
            </a: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, </a:t>
            </a:r>
            <a:r>
              <a:rPr b="1" lang="ru" sz="2400">
                <a:solidFill>
                  <a:schemeClr val="accent1"/>
                </a:solidFill>
                <a:uFill>
                  <a:noFill/>
                </a:uFill>
                <a:latin typeface="Amatic SC"/>
                <a:ea typeface="Amatic SC"/>
                <a:cs typeface="Amatic SC"/>
                <a:sym typeface="Amatic SC"/>
                <a:hlinkClick r:id="rId6"/>
              </a:rPr>
              <a:t>структур</a:t>
            </a: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 и </a:t>
            </a:r>
            <a:r>
              <a:rPr b="1" lang="ru" sz="2400">
                <a:solidFill>
                  <a:schemeClr val="accent1"/>
                </a:solidFill>
                <a:uFill>
                  <a:noFill/>
                </a:uFill>
                <a:latin typeface="Amatic SC"/>
                <a:ea typeface="Amatic SC"/>
                <a:cs typeface="Amatic SC"/>
                <a:sym typeface="Amatic SC"/>
                <a:hlinkClick r:id="rId7"/>
              </a:rPr>
              <a:t>констант</a:t>
            </a: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, предоставляемых приложением (библиотекой, сервисом) или операционной системой для использования во внешних программных продуктах. </a:t>
            </a:r>
            <a:endParaRPr sz="24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1600" y="0"/>
            <a:ext cx="3782400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52"/>
          <p:cNvGraphicFramePr/>
          <p:nvPr/>
        </p:nvGraphicFramePr>
        <p:xfrm>
          <a:off x="200050" y="111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1983550"/>
                <a:gridCol w="6740500"/>
              </a:tblGrid>
              <a:tr h="663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Log in on </a:t>
                      </a:r>
                      <a:r>
                        <a:rPr lang="ru" u="sng">
                          <a:solidFill>
                            <a:schemeClr val="accent5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  <a:hlinkClick r:id="rId3"/>
                        </a:rPr>
                        <a:t>http://animevost.org/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85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Status code:</a:t>
                      </a:r>
                      <a:br>
                        <a:rPr lang="ru"/>
                      </a:br>
                      <a:r>
                        <a:rPr lang="ru"/>
                        <a:t>Status message: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Status code: 200</a:t>
                      </a:r>
                      <a:br>
                        <a:rPr lang="ru"/>
                      </a:br>
                      <a:r>
                        <a:rPr lang="ru"/>
                        <a:t>Status message: Ok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887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65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289" name="Google Shape;2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650" y="1386675"/>
            <a:ext cx="5310949" cy="18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3600" y="3265075"/>
            <a:ext cx="3851674" cy="162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Практика:</a:t>
            </a:r>
            <a:endParaRPr/>
          </a:p>
        </p:txBody>
      </p:sp>
      <p:sp>
        <p:nvSpPr>
          <p:cNvPr id="296" name="Google Shape;296;p53"/>
          <p:cNvSpPr txBox="1"/>
          <p:nvPr>
            <p:ph idx="1" type="body"/>
          </p:nvPr>
        </p:nvSpPr>
        <p:spPr>
          <a:xfrm>
            <a:off x="311700" y="1228675"/>
            <a:ext cx="5471400" cy="33402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Отследить http response и заполнить таблицу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Запросы: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https://start.spring.io/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https://developers.google.com/protocol-buffers/docs/javatutorial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Log in on </a:t>
            </a:r>
            <a:r>
              <a:rPr lang="ru" u="sng">
                <a:solidFill>
                  <a:schemeClr val="hlink"/>
                </a:solidFill>
                <a:hlinkClick r:id="rId5"/>
              </a:rPr>
              <a:t>http://iczn.org/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7" name="Google Shape;297;p53"/>
          <p:cNvGraphicFramePr/>
          <p:nvPr/>
        </p:nvGraphicFramePr>
        <p:xfrm>
          <a:off x="5983125" y="122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1354800"/>
                <a:gridCol w="1572700"/>
              </a:tblGrid>
              <a:tr h="1031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84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Status code:</a:t>
                      </a:r>
                      <a:br>
                        <a:rPr lang="ru"/>
                      </a:br>
                      <a:r>
                        <a:rPr lang="ru"/>
                        <a:t>Status message: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62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62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" name="Google Shape;302;p54"/>
          <p:cNvGraphicFramePr/>
          <p:nvPr/>
        </p:nvGraphicFramePr>
        <p:xfrm>
          <a:off x="200050" y="111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1983550"/>
                <a:gridCol w="6740500"/>
              </a:tblGrid>
              <a:tr h="663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" sz="1800" u="sng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  <a:hlinkClick r:id="rId3"/>
                        </a:rPr>
                        <a:t>https://start.spring.io/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85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Status code:</a:t>
                      </a:r>
                      <a:br>
                        <a:rPr lang="ru"/>
                      </a:br>
                      <a:r>
                        <a:rPr lang="ru"/>
                        <a:t>Status message: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200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887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cf-ray:</a:t>
                      </a:r>
                      <a:endParaRPr b="1" sz="900">
                        <a:solidFill>
                          <a:srgbClr val="545454"/>
                        </a:solidFill>
                      </a:endParaRPr>
                    </a:p>
                    <a:p>
                      <a:pPr indent="-228600" lvl="0" marL="558800" marR="1143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4bdb7bce0b928400-KBP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content-encoding: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br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content-language: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en-US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content-type: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text/html;charset=UTF-8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date: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Tue, 26 Mar 2019 19:20:45 GMT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expect-ct: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max-age=604800, report-uri="https://report-uri.cloudflare.com/cdn-cgi/beacon/expect-ct"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server: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cloudflare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status: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200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vary: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accept-encoding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x-vcap-request-id: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efe1bf3a-8582-4c4d-43fd-087eead3c70c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65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303" name="Google Shape;3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875" y="3441550"/>
            <a:ext cx="5372925" cy="16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" name="Google Shape;308;p55"/>
          <p:cNvGraphicFramePr/>
          <p:nvPr/>
        </p:nvGraphicFramePr>
        <p:xfrm>
          <a:off x="200050" y="111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1983550"/>
                <a:gridCol w="6740500"/>
              </a:tblGrid>
              <a:tr h="904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" sz="1600" u="sng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  <a:hlinkClick r:id="rId3"/>
                        </a:rPr>
                        <a:t>https://developers.google.com/protocol-buffers/docs/javatutorial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6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Status code:</a:t>
                      </a:r>
                      <a:br>
                        <a:rPr lang="ru"/>
                      </a:br>
                      <a:r>
                        <a:rPr lang="ru"/>
                        <a:t>Status message: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200</a:t>
                      </a:r>
                      <a:br>
                        <a:rPr lang="ru"/>
                      </a:br>
                      <a:r>
                        <a:rPr lang="ru"/>
                        <a:t>Ok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807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alt-svc: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quic=":443"; ma=2592000; v="46,44,43,39"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cache-control: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public, must-revalidate, max-age=3600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content-encoding: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gzip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content-language: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content-length: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73097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content-type: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text/html; charset=utf-8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date: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Thu, 28 Mar 2019 15:05:15 GMT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expires: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Thu, 28 Mar 2019 16:05:15 GMT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last-modified: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Fri, 06 Oct 2017 13:58:33 GMT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server: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Google Frontend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status: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200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strict-transport-security: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max-age=31536000; includeSubdomains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vary: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Accept-Language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vary: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Accept-Encoding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x-cloud-trace-context: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08cdb9acea96d5603679148e008929c3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x-content-type-options: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nosniff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x-frame-options: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SAMEORIGIN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x-xss-protection: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583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309" name="Google Shape;30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225" y="4549825"/>
            <a:ext cx="3714000" cy="14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Google Shape;314;p56"/>
          <p:cNvGraphicFramePr/>
          <p:nvPr/>
        </p:nvGraphicFramePr>
        <p:xfrm>
          <a:off x="200050" y="111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{A16D36C0-49D2-4987-B20D-39F7F3F8290A}</a:tableStyleId>
              </a:tblPr>
              <a:tblGrid>
                <a:gridCol w="1983550"/>
                <a:gridCol w="6740500"/>
              </a:tblGrid>
              <a:tr h="663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Http request: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" sz="18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Log in on </a:t>
                      </a:r>
                      <a:r>
                        <a:rPr lang="ru" sz="1800" u="sng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  <a:hlinkClick r:id="rId3"/>
                        </a:rPr>
                        <a:t>http://iczn.org/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85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Status code:</a:t>
                      </a:r>
                      <a:br>
                        <a:rPr lang="ru"/>
                      </a:br>
                      <a:r>
                        <a:rPr lang="ru"/>
                        <a:t>Status message: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200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887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Headers: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Accept-Ranges: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bytes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Age: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Cache-Control: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no-cache, must-revalidate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Connection: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keep-alive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Content-Encoding: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gzip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Content-Language: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Content-Length: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9963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Content-Type: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text/html; charset=utf-8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Date: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Thu, 28 Mar 2019 15:09:52 GMT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Expires: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Sun, 19 Nov 1978 05:00:00 GMT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grace: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none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Server: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Apache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Set-Cookie: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has_js=1; expires=Thu, 04-Apr-2019 15:09:52 GMT; Max-Age=604800; path=/; domain=.iczn.org; HttpOnly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Vary: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Accept-Encoding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Via: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1.1 varnish-v4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X-Content-Type-Options: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nosniff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X-Content-Type-Options: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nosniff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X-Drupal-Cache: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MISS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X-Frame-Options: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SAMEORIGIN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X-Generator: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Drupal 7 (http://drupal.org)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X-Powered-By: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PHP/7.2.14</a:t>
                      </a:r>
                      <a:endParaRPr sz="900">
                        <a:solidFill>
                          <a:srgbClr val="22222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28600" lvl="0" marL="558800" marR="254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900"/>
                        <a:buNone/>
                      </a:pPr>
                      <a:r>
                        <a:rPr b="1" lang="ru" sz="900">
                          <a:solidFill>
                            <a:srgbClr val="545454"/>
                          </a:solidFill>
                        </a:rPr>
                        <a:t>X-Varnish: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37375245</a:t>
                      </a:r>
                      <a:r>
                        <a:rPr lang="ru" sz="900">
                          <a:solidFill>
                            <a:srgbClr val="22222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65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Body: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315" name="Google Shape;3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700" y="4908400"/>
            <a:ext cx="3284750" cy="17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7"/>
          <p:cNvSpPr txBox="1"/>
          <p:nvPr>
            <p:ph type="title"/>
          </p:nvPr>
        </p:nvSpPr>
        <p:spPr>
          <a:xfrm>
            <a:off x="311700" y="1403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Rest(RESTful) API</a:t>
            </a:r>
            <a:endParaRPr/>
          </a:p>
        </p:txBody>
      </p:sp>
      <p:sp>
        <p:nvSpPr>
          <p:cNvPr id="321" name="Google Shape;321;p57"/>
          <p:cNvSpPr txBox="1"/>
          <p:nvPr>
            <p:ph idx="1" type="body"/>
          </p:nvPr>
        </p:nvSpPr>
        <p:spPr>
          <a:xfrm>
            <a:off x="311700" y="941350"/>
            <a:ext cx="8520600" cy="4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REST (Representational State Transfer – «передача состояния представления») обеспечивает общение между клиентом (как правило, это браузер) и сервером с помощью обычных HTTP-запросов (GET, POST, PUT, DELETE и т. д), передавая информацию от клиента в параметрах самих запросов, информацию от сервера – в теле ответа (который может быть, например, JSON-объектом или XML-документом). REST является </a:t>
            </a:r>
            <a:r>
              <a:rPr lang="ru" sz="1400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архитектурным стилем</a:t>
            </a:r>
            <a: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а не стандартом.</a:t>
            </a:r>
            <a:b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b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Архитектурный стиль основывается на следующих принципах, сформулированных ее создателем, Роем Филдингом: </a:t>
            </a:r>
            <a:endParaRPr sz="14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Клиент-серверная архитектура</a:t>
            </a:r>
            <a:endParaRPr sz="14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Stateless сервер</a:t>
            </a:r>
            <a:endParaRPr sz="14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Кешируемость</a:t>
            </a:r>
            <a:endParaRPr sz="14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Многослойная структура</a:t>
            </a:r>
            <a:endParaRPr sz="14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Единый интерфейс</a:t>
            </a:r>
            <a:endParaRPr sz="14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Код по требованию</a:t>
            </a:r>
            <a:endParaRPr sz="14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 буду углубляться в детали, желающим почитать по теме могу посоветовать </a:t>
            </a:r>
            <a:r>
              <a:rPr lang="ru" sz="1400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статью</a:t>
            </a:r>
            <a:r>
              <a:rPr lang="ru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Сессия, Cookies, Кэш</a:t>
            </a:r>
            <a:endParaRPr/>
          </a:p>
        </p:txBody>
      </p:sp>
      <p:sp>
        <p:nvSpPr>
          <p:cNvPr id="327" name="Google Shape;327;p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Куки - это данные которые хранятся на компьютере клиента.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Сессии - это данные которые хранятся на сервере.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Кеш - это что-то типа временных данных к которым часто обращаются и которые редко меняются и вместо того, чтобы их при каждом обращении заново формировать лучше записать, один раз сформированные данные, в память/файл.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/>
          <p:nvPr>
            <p:ph type="title"/>
          </p:nvPr>
        </p:nvSpPr>
        <p:spPr>
          <a:xfrm>
            <a:off x="311700" y="253050"/>
            <a:ext cx="85206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SOAP API</a:t>
            </a:r>
            <a:endParaRPr sz="3600"/>
          </a:p>
        </p:txBody>
      </p:sp>
      <p:sp>
        <p:nvSpPr>
          <p:cNvPr id="333" name="Google Shape;333;p59"/>
          <p:cNvSpPr txBox="1"/>
          <p:nvPr>
            <p:ph idx="1" type="body"/>
          </p:nvPr>
        </p:nvSpPr>
        <p:spPr>
          <a:xfrm>
            <a:off x="399350" y="1032000"/>
            <a:ext cx="7938900" cy="28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SOAP (Simple Object Access Protocol – простой протокол доступа к объектам, вплоть до спецификации 1.2) характеризуется использованием HTTP(S)-протокола лишь как транспорта (чаще всего, методом POST). Все детали сообщений (в обе стороны – от клиента к серверу и обратно) передаются в стандартизованном XML-документе. SOAP может работать и с другими протоколами прикладного уровня (SMTP, FTP), но чаще всего он применяется поверх HTTP(S). SOAP является </a:t>
            </a:r>
            <a:r>
              <a:rPr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протоколом и имеет </a:t>
            </a:r>
            <a:r>
              <a:rPr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спецификацию</a:t>
            </a:r>
            <a:r>
              <a:rPr lang="ru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u="sng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4" name="Google Shape;3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675" y="3102550"/>
            <a:ext cx="2747876" cy="19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/>
          <p:nvPr>
            <p:ph type="title"/>
          </p:nvPr>
        </p:nvSpPr>
        <p:spPr>
          <a:xfrm>
            <a:off x="311700" y="292850"/>
            <a:ext cx="84417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Отличия REst API от SOAP API</a:t>
            </a:r>
            <a:endParaRPr sz="3600"/>
          </a:p>
        </p:txBody>
      </p:sp>
      <p:sp>
        <p:nvSpPr>
          <p:cNvPr id="340" name="Google Shape;340;p60"/>
          <p:cNvSpPr txBox="1"/>
          <p:nvPr>
            <p:ph idx="1" type="body"/>
          </p:nvPr>
        </p:nvSpPr>
        <p:spPr>
          <a:xfrm>
            <a:off x="311700" y="1052950"/>
            <a:ext cx="8282100" cy="3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REST поддерживает различные форматы: text, JSON, XML;SOAP - только XML;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REST работает только по HTTP(S),а SOAP может работать с различными протоколами;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REST может работать с ресурсами. Каждый URL это представление какого-либо ресурса. SOAP работает с операциями, которые реализуют какую-либо бизнес логику с помощью нескольких интерфейсов;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 SOAP не может быть помещен в кэш, а REST может быть закэширован;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AutoNum type="arabicPeriod"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SOAP поддерживает SSL и WS-security,в то время как REST - только SSL . Больше информации доступно по </a:t>
            </a:r>
            <a:r>
              <a:rPr lang="ru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ссылке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Тестирование API. C чего начать?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61"/>
          <p:cNvSpPr txBox="1"/>
          <p:nvPr>
            <p:ph idx="1" type="body"/>
          </p:nvPr>
        </p:nvSpPr>
        <p:spPr>
          <a:xfrm>
            <a:off x="311700" y="11117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3556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omic Sans MS"/>
              <a:buChar char="●"/>
            </a:pP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Разобраться в функциональности API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omic Sans MS"/>
              <a:buChar char="●"/>
            </a:pP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Применить техники тестирования такие как анализ граничных значений и разбиение на классы эквивалентности.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mic Sans MS"/>
              <a:buChar char="●"/>
            </a:pP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Подготовить тестовые данные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marR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mic Sans MS"/>
              <a:buChar char="●"/>
            </a:pP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Пройти тестовые сценарии и сравнить ожидаемые и полученный результат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Чем работа с API может быть полезна тестировщику?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228675"/>
            <a:ext cx="5062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Char char="●"/>
            </a:pP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Точная локализация проблемы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Char char="●"/>
            </a:pP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Экономия времени при подготовке тестовых данных и ситуаций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Char char="●"/>
            </a:pP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Возможность воспроизводить тесты на больших наборах входных данных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Char char="●"/>
            </a:pPr>
            <a:r>
              <a:rPr b="1" lang="ru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Возможность участвовать в проектах, где работа с API является требованием тест-дизайна</a:t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675" y="2931958"/>
            <a:ext cx="3317325" cy="2211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тестирования при тестировании API</a:t>
            </a:r>
            <a:endParaRPr/>
          </a:p>
        </p:txBody>
      </p:sp>
      <p:sp>
        <p:nvSpPr>
          <p:cNvPr id="352" name="Google Shape;352;p62"/>
          <p:cNvSpPr txBox="1"/>
          <p:nvPr>
            <p:ph idx="1" type="body"/>
          </p:nvPr>
        </p:nvSpPr>
        <p:spPr>
          <a:xfrm>
            <a:off x="311700" y="1152475"/>
            <a:ext cx="8520600" cy="3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381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Обзорное тестирование</a:t>
            </a:r>
            <a:r>
              <a:rPr lang="ru" sz="14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тесты должны выполнить набор вызовов, задекларированных в API, чтобы проверить общую работоспособность системы;</a:t>
            </a:r>
            <a:endParaRPr sz="14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381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Юзабилити-тестирование </a:t>
            </a:r>
            <a:r>
              <a:rPr lang="ru" sz="14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– проверяет, является ли API функциональным и обладает ли удобным интерфейсом, также проверяется интеграция с другими;</a:t>
            </a:r>
            <a:endParaRPr sz="14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381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Тестирование безопасности</a:t>
            </a:r>
            <a:r>
              <a:rPr lang="ru" sz="14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проверяет используемый тип аутентификации и шифрование данных с помощью HTTP ;</a:t>
            </a:r>
            <a:endParaRPr sz="14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381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Автоматизированное тестировани</a:t>
            </a:r>
            <a:r>
              <a:rPr lang="ru" sz="14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е – создание скриптов, программ или настройка приложений, которые смогут тестировать API на регулярной основе;</a:t>
            </a:r>
            <a:endParaRPr sz="14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381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Документация</a:t>
            </a:r>
            <a:r>
              <a:rPr lang="ru" sz="14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проверяется полнота описаний функций API, её понятность и, в свою очередь, является финальным результатом.</a:t>
            </a:r>
            <a:endParaRPr sz="14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Частые дефекты в тестировании API</a:t>
            </a:r>
            <a:endParaRPr/>
          </a:p>
        </p:txBody>
      </p:sp>
      <p:sp>
        <p:nvSpPr>
          <p:cNvPr id="358" name="Google Shape;358;p63"/>
          <p:cNvSpPr txBox="1"/>
          <p:nvPr>
            <p:ph idx="1" type="body"/>
          </p:nvPr>
        </p:nvSpPr>
        <p:spPr>
          <a:xfrm>
            <a:off x="311700" y="1205675"/>
            <a:ext cx="5967000" cy="3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3810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Сбой обработки ошибочных условий;</a:t>
            </a:r>
            <a:endParaRPr sz="16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3810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Отсутствует или дублируется функционал;</a:t>
            </a:r>
            <a:endParaRPr sz="16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3810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Вопросы надежности: трудности при подключении и получении ответа от API;</a:t>
            </a:r>
            <a:endParaRPr sz="16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3810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Проблемы с безопасностью;</a:t>
            </a:r>
            <a:endParaRPr sz="16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3810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Вопросы многопоточности;</a:t>
            </a:r>
            <a:endParaRPr sz="16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3810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Проблемы с производительностью: время отклика API очень высоко;</a:t>
            </a:r>
            <a:endParaRPr sz="16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3810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Ложные ошибки;</a:t>
            </a:r>
            <a:endParaRPr sz="16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3810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Некорректная обработка валидных значений;</a:t>
            </a:r>
            <a:endParaRPr sz="16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3810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Font typeface="Comic Sans MS"/>
              <a:buAutoNum type="arabicPeriod"/>
            </a:pPr>
            <a:r>
              <a:rPr lang="ru" sz="1600">
                <a:solidFill>
                  <a:srgbClr val="555555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Данные ответа некорректно структурированы (JSON или XML).</a:t>
            </a:r>
            <a:endParaRPr sz="1600">
              <a:solidFill>
                <a:srgbClr val="5555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9" name="Google Shape;3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875" y="1641575"/>
            <a:ext cx="3179224" cy="22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>
            <p:ph type="title"/>
          </p:nvPr>
        </p:nvSpPr>
        <p:spPr>
          <a:xfrm>
            <a:off x="311700" y="37450"/>
            <a:ext cx="85206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55600" rtl="0" algn="l">
              <a:lnSpc>
                <a:spcPct val="140000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ru" sz="3600"/>
              <a:t>Инструменты‎ для работы с API</a:t>
            </a:r>
            <a:endParaRPr sz="3600"/>
          </a:p>
        </p:txBody>
      </p:sp>
      <p:sp>
        <p:nvSpPr>
          <p:cNvPr id="365" name="Google Shape;365;p64"/>
          <p:cNvSpPr txBox="1"/>
          <p:nvPr>
            <p:ph idx="1" type="body"/>
          </p:nvPr>
        </p:nvSpPr>
        <p:spPr>
          <a:xfrm>
            <a:off x="311700" y="695275"/>
            <a:ext cx="6658500" cy="42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35560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omic Sans MS"/>
              <a:buChar char="●"/>
            </a:pPr>
            <a:r>
              <a:rPr b="1" lang="ru" sz="1600">
                <a:solidFill>
                  <a:schemeClr val="accent1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Postman</a:t>
            </a:r>
            <a:r>
              <a:rPr b="1"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Расширение для Google Chrome, которое в бесплатной версии позволяет посылать запросы, записывать их, показывать историю. Удобно и понятно. </a:t>
            </a:r>
            <a:endParaRPr sz="16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355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omic Sans MS"/>
              <a:buChar char="●"/>
            </a:pPr>
            <a:r>
              <a:rPr b="1" lang="ru" sz="1600">
                <a:solidFill>
                  <a:schemeClr val="accent1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jMeter</a:t>
            </a:r>
            <a:r>
              <a:rPr b="1"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Инструмент, получивший известность прежде всего благодаря нагрузочному тестированию, которое можно проводить с его помощью. </a:t>
            </a:r>
            <a:endParaRPr sz="16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355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omic Sans MS"/>
              <a:buChar char="●"/>
            </a:pPr>
            <a:r>
              <a:rPr b="1" lang="ru" sz="1600">
                <a:solidFill>
                  <a:schemeClr val="accent1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Fiddler</a:t>
            </a:r>
            <a:r>
              <a:rPr b="1"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Позволяет просматривать посылаемые HTTP запросы. </a:t>
            </a:r>
            <a:endParaRPr sz="16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355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omic Sans MS"/>
              <a:buChar char="●"/>
            </a:pPr>
            <a:r>
              <a:rPr b="1" lang="ru" sz="1600">
                <a:solidFill>
                  <a:schemeClr val="accent1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SoapUI</a:t>
            </a:r>
            <a:r>
              <a:rPr b="1"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Мощный продукт для разработки и тестирования веб приложений.</a:t>
            </a:r>
            <a:endParaRPr sz="16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2100" lvl="0" marL="457200" marR="355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Comic Sans MS"/>
              <a:buChar char="●"/>
            </a:pPr>
            <a:r>
              <a:rPr b="1" lang="ru" sz="1600">
                <a:solidFill>
                  <a:schemeClr val="accent1"/>
                </a:solidFill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7"/>
              </a:rPr>
              <a:t>Advanced REST Client</a:t>
            </a:r>
            <a:r>
              <a:rPr b="1"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Еще одно расширение для Chrome для работы с API</a:t>
            </a:r>
            <a:r>
              <a:rPr lang="ru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6" name="Google Shape;366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250" y="667525"/>
            <a:ext cx="1053800" cy="10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40350" y="1370300"/>
            <a:ext cx="1251900" cy="12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0025" y="2692263"/>
            <a:ext cx="939825" cy="9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9850" y="3584458"/>
            <a:ext cx="1053800" cy="1113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ссылки:</a:t>
            </a:r>
            <a:endParaRPr/>
          </a:p>
        </p:txBody>
      </p:sp>
      <p:sp>
        <p:nvSpPr>
          <p:cNvPr id="375" name="Google Shape;375;p6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Тестирование Soap API</a:t>
            </a:r>
            <a:endParaRPr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ru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Отличие REST от SOAP</a:t>
            </a:r>
            <a:endParaRPr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ru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Видео уроки как работать с Postman</a:t>
            </a:r>
            <a:endParaRPr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ru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Видео о тестировании API </a:t>
            </a:r>
            <a:endParaRPr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на собеседовании</a:t>
            </a:r>
            <a:endParaRPr/>
          </a:p>
        </p:txBody>
      </p:sp>
      <p:sp>
        <p:nvSpPr>
          <p:cNvPr id="381" name="Google Shape;381;p66"/>
          <p:cNvSpPr txBox="1"/>
          <p:nvPr>
            <p:ph idx="1" type="body"/>
          </p:nvPr>
        </p:nvSpPr>
        <p:spPr>
          <a:xfrm>
            <a:off x="311700" y="1228675"/>
            <a:ext cx="8520600" cy="24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2921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rgbClr val="333333"/>
                </a:solidFill>
                <a:latin typeface="Comic Sans MS"/>
                <a:ea typeface="Comic Sans MS"/>
                <a:cs typeface="Comic Sans MS"/>
                <a:sym typeface="Comic Sans MS"/>
              </a:rPr>
              <a:t>Что такое HTTP запрос. Методы HTTP запроса.</a:t>
            </a:r>
            <a:endParaRPr sz="1400">
              <a:solidFill>
                <a:srgbClr val="33333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2921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rgbClr val="333333"/>
                </a:solidFill>
                <a:latin typeface="Comic Sans MS"/>
                <a:ea typeface="Comic Sans MS"/>
                <a:cs typeface="Comic Sans MS"/>
                <a:sym typeface="Comic Sans MS"/>
              </a:rPr>
              <a:t>Чем отличается GET от POST </a:t>
            </a:r>
            <a:endParaRPr sz="1400">
              <a:solidFill>
                <a:srgbClr val="33333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2921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rgbClr val="333333"/>
                </a:solidFill>
                <a:latin typeface="Comic Sans MS"/>
                <a:ea typeface="Comic Sans MS"/>
                <a:cs typeface="Comic Sans MS"/>
                <a:sym typeface="Comic Sans MS"/>
              </a:rPr>
              <a:t> Как строится HTTP запрос и что приходит в ответ?</a:t>
            </a:r>
            <a:endParaRPr sz="1400">
              <a:solidFill>
                <a:srgbClr val="33333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2921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rgbClr val="333333"/>
                </a:solidFill>
                <a:latin typeface="Comic Sans MS"/>
                <a:ea typeface="Comic Sans MS"/>
                <a:cs typeface="Comic Sans MS"/>
                <a:sym typeface="Comic Sans MS"/>
              </a:rPr>
              <a:t> Что такое REST, какие у него есть виды запросов?</a:t>
            </a:r>
            <a:endParaRPr sz="1400">
              <a:solidFill>
                <a:srgbClr val="33333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2921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rgbClr val="333333"/>
                </a:solidFill>
                <a:latin typeface="Comic Sans MS"/>
                <a:ea typeface="Comic Sans MS"/>
                <a:cs typeface="Comic Sans MS"/>
                <a:sym typeface="Comic Sans MS"/>
              </a:rPr>
              <a:t>Что такое SOAP, какой у него запрос? Что такое wsdl, как строится его файл? И какой ответ приходит.</a:t>
            </a:r>
            <a:endParaRPr sz="1400">
              <a:solidFill>
                <a:srgbClr val="33333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marR="2921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omic Sans MS"/>
              <a:buAutoNum type="arabicPeriod"/>
            </a:pPr>
            <a:r>
              <a:rPr lang="ru" sz="1400">
                <a:solidFill>
                  <a:srgbClr val="333333"/>
                </a:solidFill>
                <a:latin typeface="Comic Sans MS"/>
                <a:ea typeface="Comic Sans MS"/>
                <a:cs typeface="Comic Sans MS"/>
                <a:sym typeface="Comic Sans MS"/>
              </a:rPr>
              <a:t>Что быстрее — REST или SOAP? </a:t>
            </a:r>
            <a:br>
              <a:rPr lang="ru" sz="1400">
                <a:solidFill>
                  <a:srgbClr val="333333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ru" sz="1400">
                <a:solidFill>
                  <a:srgbClr val="333333"/>
                </a:solidFill>
                <a:latin typeface="Comic Sans MS"/>
                <a:ea typeface="Comic Sans MS"/>
                <a:cs typeface="Comic Sans MS"/>
                <a:sym typeface="Comic Sans MS"/>
              </a:rPr>
              <a:t>А что безопаснее?</a:t>
            </a:r>
            <a:endParaRPr sz="1400">
              <a:solidFill>
                <a:srgbClr val="33333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292100" rtl="0" algn="l">
              <a:lnSpc>
                <a:spcPct val="16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50" y="3378025"/>
            <a:ext cx="4751251" cy="17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776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9832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(Hyper Text Transfer Protocol) — широко распространённый протокол передачи данных, изначально предназначенный для передачи гипертекстовых документов (то есть документов, которые могут содержать ссылки, позволяющие организовать переход к другим документам)</a:t>
            </a:r>
            <a:r>
              <a:rPr lang="ru" sz="2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.</a:t>
            </a:r>
            <a:endParaRPr sz="2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500" y="3320849"/>
            <a:ext cx="2784600" cy="144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Отличие HTTP от HTTPS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228675"/>
            <a:ext cx="8520600" cy="3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HTTPS (от англ. HyperText Transfer Protocol Secure — безопасный протокол передачи гипертекста) — это расширение протокола HTTP, поддерживающее шифрование посредством криптографических протоколов SSL и TLS.</a:t>
            </a:r>
            <a:endParaRPr sz="16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878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Чем отличаются HTTP и HTTPS</a:t>
            </a:r>
            <a:endParaRPr sz="16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723900" rtl="0" algn="l">
              <a:spcBef>
                <a:spcPts val="1800"/>
              </a:spcBef>
              <a:spcAft>
                <a:spcPts val="0"/>
              </a:spcAft>
              <a:buClr>
                <a:srgbClr val="45454C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HTTPS не является отдельным протоколом передачи данных, а представляет собой расширение протокола HTTP с надстройкой шифрования;</a:t>
            </a:r>
            <a:endParaRPr sz="16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723900" rtl="0" algn="l">
              <a:spcBef>
                <a:spcPts val="0"/>
              </a:spcBef>
              <a:spcAft>
                <a:spcPts val="0"/>
              </a:spcAft>
              <a:buClr>
                <a:srgbClr val="45454C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передаваемые по протоколу HTTP данные не защищены, HTTPS обеспечивает конфиденциальность информации путем ее шифрования;</a:t>
            </a:r>
            <a:endParaRPr sz="16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723900" rtl="0" algn="l">
              <a:spcBef>
                <a:spcPts val="0"/>
              </a:spcBef>
              <a:spcAft>
                <a:spcPts val="0"/>
              </a:spcAft>
              <a:buClr>
                <a:srgbClr val="45454C"/>
              </a:buClr>
              <a:buSzPts val="1600"/>
              <a:buFont typeface="Comic Sans MS"/>
              <a:buChar char="●"/>
            </a:pPr>
            <a:r>
              <a:rPr lang="ru" sz="16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использует порт 80, HTTPS — порт 443.</a:t>
            </a:r>
            <a:endParaRPr sz="1600">
              <a:solidFill>
                <a:srgbClr val="45454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3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925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 request (запрос от клиента к серверу)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847675"/>
            <a:ext cx="4565700" cy="40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Base line/Start line:</a:t>
            </a:r>
            <a:br>
              <a:rPr lang="ru"/>
            </a:br>
            <a:r>
              <a:rPr lang="ru"/>
              <a:t>	*Method* URI protocol</a:t>
            </a:r>
            <a:br>
              <a:rPr lang="ru"/>
            </a:br>
            <a:r>
              <a:rPr lang="ru"/>
              <a:t>	GET index.html HTTP 1.1</a:t>
            </a:r>
            <a:br>
              <a:rPr lang="ru"/>
            </a:br>
            <a:br>
              <a:rPr lang="ru"/>
            </a:br>
            <a:r>
              <a:rPr lang="ru"/>
              <a:t>Headers:</a:t>
            </a:r>
            <a:br>
              <a:rPr lang="ru"/>
            </a:br>
            <a:r>
              <a:rPr lang="ru"/>
              <a:t>	param1: attr1, attr2, attr …</a:t>
            </a:r>
            <a:br>
              <a:rPr lang="ru"/>
            </a:br>
            <a:r>
              <a:rPr lang="ru"/>
              <a:t>	param2: attr1, …</a:t>
            </a:r>
            <a:br>
              <a:rPr lang="ru"/>
            </a:br>
            <a:br>
              <a:rPr lang="ru"/>
            </a:br>
            <a:r>
              <a:rPr lang="ru"/>
              <a:t>	user-agent: OS, browser …</a:t>
            </a:r>
            <a:br>
              <a:rPr lang="ru"/>
            </a:br>
            <a:r>
              <a:rPr lang="ru"/>
              <a:t>	encoding:</a:t>
            </a:r>
            <a:br>
              <a:rPr lang="ru"/>
            </a:br>
            <a:r>
              <a:rPr lang="ru"/>
              <a:t>	cookies:</a:t>
            </a:r>
            <a:br>
              <a:rPr lang="ru"/>
            </a:br>
            <a:r>
              <a:rPr lang="ru"/>
              <a:t>Body: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400" y="2992825"/>
            <a:ext cx="4077000" cy="186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